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9"/>
  </p:notesMasterIdLst>
  <p:sldIdLst>
    <p:sldId id="256" r:id="rId2"/>
    <p:sldId id="265" r:id="rId3"/>
    <p:sldId id="268" r:id="rId4"/>
    <p:sldId id="269" r:id="rId5"/>
    <p:sldId id="259" r:id="rId6"/>
    <p:sldId id="270" r:id="rId7"/>
    <p:sldId id="260" r:id="rId8"/>
    <p:sldId id="272" r:id="rId9"/>
    <p:sldId id="261" r:id="rId10"/>
    <p:sldId id="262" r:id="rId11"/>
    <p:sldId id="273" r:id="rId12"/>
    <p:sldId id="276" r:id="rId13"/>
    <p:sldId id="274" r:id="rId14"/>
    <p:sldId id="258" r:id="rId15"/>
    <p:sldId id="275" r:id="rId16"/>
    <p:sldId id="264" r:id="rId17"/>
    <p:sldId id="27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A9D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3617" autoAdjust="0"/>
  </p:normalViewPr>
  <p:slideViewPr>
    <p:cSldViewPr snapToGrid="0">
      <p:cViewPr varScale="1">
        <p:scale>
          <a:sx n="48" d="100"/>
          <a:sy n="48" d="100"/>
        </p:scale>
        <p:origin x="48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CC247-4D3E-4807-8B86-926A25D07B28}" type="datetimeFigureOut">
              <a:rPr lang="it-IT" smtClean="0"/>
              <a:t>03/03/2021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0151A-3CC9-44BD-8F86-DDEC9053D0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49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0151A-3CC9-44BD-8F86-DDEC9053D02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68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0151A-3CC9-44BD-8F86-DDEC9053D02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80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0151A-3CC9-44BD-8F86-DDEC9053D02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85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0151A-3CC9-44BD-8F86-DDEC9053D02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171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0151A-3CC9-44BD-8F86-DDEC9053D02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03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2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1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3/3/2021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3/3/2021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3/3/2021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6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0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52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de-DE" sz="5600"/>
              <a:t>ARMI E ARMATURE DEL POPOLO SANNITA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pic>
        <p:nvPicPr>
          <p:cNvPr id="5" name="Immagine 5" descr="Immagine che contiene testo, libro, vecchio, fotografia&#10;&#10;Descrizione generata automaticamente">
            <a:extLst>
              <a:ext uri="{FF2B5EF4-FFF2-40B4-BE49-F238E27FC236}">
                <a16:creationId xmlns:a16="http://schemas.microsoft.com/office/drawing/2014/main" id="{83DEDEE3-87CD-4668-BDE9-CAAFF7FCA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57"/>
          <a:stretch/>
        </p:blipFill>
        <p:spPr>
          <a:xfrm>
            <a:off x="1" y="10"/>
            <a:ext cx="6182264" cy="6857990"/>
          </a:xfrm>
          <a:prstGeom prst="rect">
            <a:avLst/>
          </a:prstGeom>
        </p:spPr>
      </p:pic>
      <p:cxnSp>
        <p:nvCxnSpPr>
          <p:cNvPr id="51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ndreas_Vollenweider_Under_the_Trees_of_Hope">
            <a:hlinkClick r:id="" action="ppaction://media"/>
            <a:extLst>
              <a:ext uri="{FF2B5EF4-FFF2-40B4-BE49-F238E27FC236}">
                <a16:creationId xmlns:a16="http://schemas.microsoft.com/office/drawing/2014/main" id="{82E6D4B9-BC8F-4127-A398-0691AB569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2243" y="517942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8"/>
    </mc:Choice>
    <mc:Fallback xmlns="">
      <p:transition spd="slow" advTm="4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F0753C9E-C31C-4C70-9F89-2E0C6051C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-43122"/>
            <a:ext cx="12191980" cy="6901122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E233F96B-F403-4B55-9F51-C1B728B3D223}"/>
              </a:ext>
            </a:extLst>
          </p:cNvPr>
          <p:cNvSpPr/>
          <p:nvPr/>
        </p:nvSpPr>
        <p:spPr>
          <a:xfrm rot="-1200000">
            <a:off x="3649187" y="3876411"/>
            <a:ext cx="1652946" cy="40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0DA78B8-D4E1-4552-B2F2-7256A011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521" y="3990673"/>
            <a:ext cx="5399543" cy="3598171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7CCD23C-3795-4E21-BC9D-985478F6DE82}"/>
              </a:ext>
            </a:extLst>
          </p:cNvPr>
          <p:cNvSpPr/>
          <p:nvPr/>
        </p:nvSpPr>
        <p:spPr>
          <a:xfrm>
            <a:off x="6313166" y="564502"/>
            <a:ext cx="5878814" cy="6242180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DEDA9D"/>
                </a:solidFill>
              </a:ln>
              <a:solidFill>
                <a:srgbClr val="DEDA9D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4022C0D-C7A8-4F48-ACE2-F0B376EFFF1C}"/>
              </a:ext>
            </a:extLst>
          </p:cNvPr>
          <p:cNvSpPr/>
          <p:nvPr/>
        </p:nvSpPr>
        <p:spPr>
          <a:xfrm>
            <a:off x="5704835" y="1724709"/>
            <a:ext cx="5335160" cy="3270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IL CINTURONE,</a:t>
            </a:r>
          </a:p>
          <a:p>
            <a:pPr algn="ctr"/>
            <a:r>
              <a:rPr lang="it-IT" dirty="0"/>
              <a:t>rivestito di lamina bronzea, </a:t>
            </a:r>
          </a:p>
          <a:p>
            <a:pPr algn="ctr"/>
            <a:r>
              <a:rPr lang="it-IT" dirty="0"/>
              <a:t>era utilizzato per fermare la tunica alla vita del soldato.</a:t>
            </a:r>
          </a:p>
          <a:p>
            <a:pPr algn="ctr"/>
            <a:r>
              <a:rPr lang="it-IT" dirty="0"/>
              <a:t>E’ legato alla sfera militare ma si prefigura anche come elemento distintivo dello </a:t>
            </a:r>
            <a:r>
              <a:rPr lang="it-IT" i="1" dirty="0"/>
              <a:t>status.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8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2BBD190A-6A7E-492F-9BB2-CA32EE67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3130" y="0"/>
            <a:ext cx="12191980" cy="6901122"/>
          </a:xfrm>
          <a:prstGeom prst="rect">
            <a:avLst/>
          </a:prstGeom>
        </p:spPr>
      </p:pic>
      <p:pic>
        <p:nvPicPr>
          <p:cNvPr id="6" name="Immagine 2">
            <a:extLst>
              <a:ext uri="{FF2B5EF4-FFF2-40B4-BE49-F238E27FC236}">
                <a16:creationId xmlns:a16="http://schemas.microsoft.com/office/drawing/2014/main" id="{1ED663CA-EAD1-45F3-8048-312656559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-3110" y="-43122"/>
            <a:ext cx="12191980" cy="69011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5E9D83D-2400-496C-A1E6-740E9567A412}"/>
              </a:ext>
            </a:extLst>
          </p:cNvPr>
          <p:cNvSpPr/>
          <p:nvPr/>
        </p:nvSpPr>
        <p:spPr>
          <a:xfrm>
            <a:off x="4693298" y="1236306"/>
            <a:ext cx="7504922" cy="556104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F00ECD-7652-41D9-A003-185A1A9E8CF3}"/>
              </a:ext>
            </a:extLst>
          </p:cNvPr>
          <p:cNvSpPr/>
          <p:nvPr/>
        </p:nvSpPr>
        <p:spPr>
          <a:xfrm>
            <a:off x="0" y="3032448"/>
            <a:ext cx="3848878" cy="382555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9C0325D-7F6C-4F75-BBCD-E28DB5187F01}"/>
              </a:ext>
            </a:extLst>
          </p:cNvPr>
          <p:cNvSpPr/>
          <p:nvPr/>
        </p:nvSpPr>
        <p:spPr>
          <a:xfrm>
            <a:off x="4669724" y="727786"/>
            <a:ext cx="2846312" cy="1576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Altri esemplari di corazze cinturoni…</a:t>
            </a:r>
          </a:p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9A63C0-F464-4FB3-A175-8C5B68A8FBBB}"/>
              </a:ext>
            </a:extLst>
          </p:cNvPr>
          <p:cNvSpPr txBox="1"/>
          <p:nvPr/>
        </p:nvSpPr>
        <p:spPr>
          <a:xfrm>
            <a:off x="9896249" y="3674623"/>
            <a:ext cx="1094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Corazza da Spoltore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D90C20-D35C-45AF-8658-C3928C14EF51}"/>
              </a:ext>
            </a:extLst>
          </p:cNvPr>
          <p:cNvSpPr txBox="1"/>
          <p:nvPr/>
        </p:nvSpPr>
        <p:spPr>
          <a:xfrm>
            <a:off x="8490006" y="2359722"/>
            <a:ext cx="1313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Corazza da Alfedena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C0A234-4B02-49C3-8716-9639FC534BE5}"/>
              </a:ext>
            </a:extLst>
          </p:cNvPr>
          <p:cNvSpPr txBox="1"/>
          <p:nvPr/>
        </p:nvSpPr>
        <p:spPr>
          <a:xfrm>
            <a:off x="9146577" y="6138163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Cinturone da Allifae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1B5C20D-FCDC-4B1B-85A7-6A6C616396E2}"/>
              </a:ext>
            </a:extLst>
          </p:cNvPr>
          <p:cNvSpPr txBox="1"/>
          <p:nvPr/>
        </p:nvSpPr>
        <p:spPr>
          <a:xfrm>
            <a:off x="5284005" y="6633166"/>
            <a:ext cx="1745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Cinturone da Pietrabbondante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828534-7286-4333-8129-0CF043111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-2" r="44269" b="59238"/>
          <a:stretch/>
        </p:blipFill>
        <p:spPr>
          <a:xfrm>
            <a:off x="8144876" y="608817"/>
            <a:ext cx="3502747" cy="18295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D307ED9-BEE7-46C5-A8B4-579628C1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4" r="6069" b="51572"/>
          <a:stretch/>
        </p:blipFill>
        <p:spPr>
          <a:xfrm>
            <a:off x="8134945" y="2890157"/>
            <a:ext cx="2201588" cy="216208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F1BC687-6C50-4D91-A585-0CCCD8CA0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0" r="19658"/>
          <a:stretch/>
        </p:blipFill>
        <p:spPr>
          <a:xfrm>
            <a:off x="3945305" y="5570105"/>
            <a:ext cx="4032421" cy="1188586"/>
          </a:xfrm>
          <a:prstGeom prst="rect">
            <a:avLst/>
          </a:prstGeom>
        </p:spPr>
      </p:pic>
      <p:pic>
        <p:nvPicPr>
          <p:cNvPr id="24" name="Immagine 23" descr="Immagine che contiene scuro&#10;&#10;Descrizione generata automaticamente">
            <a:extLst>
              <a:ext uri="{FF2B5EF4-FFF2-40B4-BE49-F238E27FC236}">
                <a16:creationId xmlns:a16="http://schemas.microsoft.com/office/drawing/2014/main" id="{A802740E-93AF-440C-B4CF-78A986006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36" y="3824946"/>
            <a:ext cx="4586689" cy="382583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1B7A605-2378-4AFA-BCD0-FEEA936FE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22" y="2889409"/>
            <a:ext cx="3907252" cy="2603731"/>
          </a:xfrm>
          <a:prstGeom prst="rect">
            <a:avLst/>
          </a:prstGeom>
        </p:spPr>
      </p:pic>
      <p:pic>
        <p:nvPicPr>
          <p:cNvPr id="30" name="Immagine 29" descr="Immagine che contiene vecchio&#10;&#10;Descrizione generata automaticamente">
            <a:extLst>
              <a:ext uri="{FF2B5EF4-FFF2-40B4-BE49-F238E27FC236}">
                <a16:creationId xmlns:a16="http://schemas.microsoft.com/office/drawing/2014/main" id="{7B615BD3-209C-40F2-8896-B65E9F0971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" y="3450561"/>
            <a:ext cx="3778391" cy="26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2BBD190A-6A7E-492F-9BB2-CA32EE67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3130" y="0"/>
            <a:ext cx="12191980" cy="6901122"/>
          </a:xfrm>
          <a:prstGeom prst="rect">
            <a:avLst/>
          </a:prstGeom>
        </p:spPr>
      </p:pic>
      <p:pic>
        <p:nvPicPr>
          <p:cNvPr id="6" name="Immagine 2">
            <a:extLst>
              <a:ext uri="{FF2B5EF4-FFF2-40B4-BE49-F238E27FC236}">
                <a16:creationId xmlns:a16="http://schemas.microsoft.com/office/drawing/2014/main" id="{1ED663CA-EAD1-45F3-8048-312656559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-3110" y="-43122"/>
            <a:ext cx="12191980" cy="69011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5E9D83D-2400-496C-A1E6-740E9567A412}"/>
              </a:ext>
            </a:extLst>
          </p:cNvPr>
          <p:cNvSpPr/>
          <p:nvPr/>
        </p:nvSpPr>
        <p:spPr>
          <a:xfrm>
            <a:off x="4693298" y="1236306"/>
            <a:ext cx="7504922" cy="556104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F00ECD-7652-41D9-A003-185A1A9E8CF3}"/>
              </a:ext>
            </a:extLst>
          </p:cNvPr>
          <p:cNvSpPr/>
          <p:nvPr/>
        </p:nvSpPr>
        <p:spPr>
          <a:xfrm>
            <a:off x="0" y="3032448"/>
            <a:ext cx="3848878" cy="382555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9C0325D-7F6C-4F75-BBCD-E28DB5187F01}"/>
              </a:ext>
            </a:extLst>
          </p:cNvPr>
          <p:cNvSpPr/>
          <p:nvPr/>
        </p:nvSpPr>
        <p:spPr>
          <a:xfrm>
            <a:off x="4693298" y="670245"/>
            <a:ext cx="3461906" cy="1903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…vi erano anche esemplari di corazze semplici che riprendevano l’anatomia del torace e dell’addome.</a:t>
            </a:r>
          </a:p>
          <a:p>
            <a:pPr algn="ctr"/>
            <a:endParaRPr lang="it-IT" dirty="0"/>
          </a:p>
        </p:txBody>
      </p:sp>
      <p:pic>
        <p:nvPicPr>
          <p:cNvPr id="4" name="Immagine 3" descr="Immagine che contiene scuro&#10;&#10;Descrizione generata automaticamente">
            <a:extLst>
              <a:ext uri="{FF2B5EF4-FFF2-40B4-BE49-F238E27FC236}">
                <a16:creationId xmlns:a16="http://schemas.microsoft.com/office/drawing/2014/main" id="{B5415E70-EA65-4DD4-AA63-B87BF8539D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" t="18102" r="60704" b="26967"/>
          <a:stretch/>
        </p:blipFill>
        <p:spPr>
          <a:xfrm>
            <a:off x="5400465" y="3006425"/>
            <a:ext cx="2545309" cy="2891415"/>
          </a:xfrm>
          <a:prstGeom prst="rect">
            <a:avLst/>
          </a:prstGeom>
        </p:spPr>
      </p:pic>
      <p:pic>
        <p:nvPicPr>
          <p:cNvPr id="23" name="Immagine 22" descr="Immagine che contiene scuro&#10;&#10;Descrizione generata automaticamente">
            <a:extLst>
              <a:ext uri="{FF2B5EF4-FFF2-40B4-BE49-F238E27FC236}">
                <a16:creationId xmlns:a16="http://schemas.microsoft.com/office/drawing/2014/main" id="{390D267E-2DC5-4A94-B5E4-BE5830A2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24668" r="9729" b="24784"/>
          <a:stretch/>
        </p:blipFill>
        <p:spPr>
          <a:xfrm>
            <a:off x="7717065" y="3139753"/>
            <a:ext cx="4200378" cy="28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2BBD190A-6A7E-492F-9BB2-CA32EE67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3130" y="0"/>
            <a:ext cx="12191980" cy="6901122"/>
          </a:xfrm>
          <a:prstGeom prst="rect">
            <a:avLst/>
          </a:prstGeom>
        </p:spPr>
      </p:pic>
      <p:pic>
        <p:nvPicPr>
          <p:cNvPr id="6" name="Immagine 2">
            <a:extLst>
              <a:ext uri="{FF2B5EF4-FFF2-40B4-BE49-F238E27FC236}">
                <a16:creationId xmlns:a16="http://schemas.microsoft.com/office/drawing/2014/main" id="{1ED663CA-EAD1-45F3-8048-312656559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-3110" y="-43122"/>
            <a:ext cx="12191980" cy="69011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5E9D83D-2400-496C-A1E6-740E9567A412}"/>
              </a:ext>
            </a:extLst>
          </p:cNvPr>
          <p:cNvSpPr/>
          <p:nvPr/>
        </p:nvSpPr>
        <p:spPr>
          <a:xfrm>
            <a:off x="4683948" y="1124338"/>
            <a:ext cx="7504922" cy="556104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F00ECD-7652-41D9-A003-185A1A9E8CF3}"/>
              </a:ext>
            </a:extLst>
          </p:cNvPr>
          <p:cNvSpPr/>
          <p:nvPr/>
        </p:nvSpPr>
        <p:spPr>
          <a:xfrm>
            <a:off x="0" y="3032448"/>
            <a:ext cx="3848878" cy="382555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5D7A3DE-03FC-4DC9-95AC-2F20C2A36A15}"/>
              </a:ext>
            </a:extLst>
          </p:cNvPr>
          <p:cNvSpPr/>
          <p:nvPr/>
        </p:nvSpPr>
        <p:spPr>
          <a:xfrm>
            <a:off x="4693298" y="670245"/>
            <a:ext cx="3461906" cy="1903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Funzionali per la chiusura dei cinturoni erano i ganci dei quali esistono varie tipologie…</a:t>
            </a:r>
          </a:p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2B76C8E-7AFD-403A-A97E-19BE8D8AC8B8}"/>
              </a:ext>
            </a:extLst>
          </p:cNvPr>
          <p:cNvSpPr/>
          <p:nvPr/>
        </p:nvSpPr>
        <p:spPr>
          <a:xfrm>
            <a:off x="715089" y="3346577"/>
            <a:ext cx="3461906" cy="1903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I tipi più comuni di ganci sono a palmetta o a cicala…</a:t>
            </a:r>
          </a:p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91D51A-3546-495D-9ADA-1D54550D9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4" t="41704" r="33429" b="36032"/>
          <a:stretch/>
        </p:blipFill>
        <p:spPr>
          <a:xfrm>
            <a:off x="4560837" y="2895600"/>
            <a:ext cx="3031950" cy="1431471"/>
          </a:xfrm>
          <a:prstGeom prst="rect">
            <a:avLst/>
          </a:prstGeom>
        </p:spPr>
      </p:pic>
      <p:pic>
        <p:nvPicPr>
          <p:cNvPr id="19" name="Immagine 18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09694EB4-685A-4C92-AD9D-4B6FB95C0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8" t="37233" r="33404" b="38145"/>
          <a:stretch/>
        </p:blipFill>
        <p:spPr>
          <a:xfrm>
            <a:off x="4693297" y="4218349"/>
            <a:ext cx="3011533" cy="16925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BF41F89-BDC3-4A5C-A1F6-51CCDBE37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3" t="29603" r="29764" b="30635"/>
          <a:stretch/>
        </p:blipFill>
        <p:spPr>
          <a:xfrm>
            <a:off x="8155204" y="1487588"/>
            <a:ext cx="3849713" cy="27268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BAD3891-6851-4BC4-9187-D79A7D61B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27495">
            <a:off x="8783510" y="3284726"/>
            <a:ext cx="1229074" cy="12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3FB330DB-8547-406F-8580-E734E2A4C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reccia bidirezionale verticale 5">
            <a:extLst>
              <a:ext uri="{FF2B5EF4-FFF2-40B4-BE49-F238E27FC236}">
                <a16:creationId xmlns:a16="http://schemas.microsoft.com/office/drawing/2014/main" id="{288BFE9B-147E-49AF-895C-13AF337FD13F}"/>
              </a:ext>
            </a:extLst>
          </p:cNvPr>
          <p:cNvSpPr/>
          <p:nvPr/>
        </p:nvSpPr>
        <p:spPr>
          <a:xfrm rot="16200000">
            <a:off x="5570630" y="3486776"/>
            <a:ext cx="474453" cy="18259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8E2D9D7-FC7A-4452-B2DB-A970B9C2D6BB}"/>
              </a:ext>
            </a:extLst>
          </p:cNvPr>
          <p:cNvSpPr/>
          <p:nvPr/>
        </p:nvSpPr>
        <p:spPr>
          <a:xfrm>
            <a:off x="7800393" y="881743"/>
            <a:ext cx="4391607" cy="598452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20A5503-6F49-4698-A78A-9DED1E1C8927}"/>
              </a:ext>
            </a:extLst>
          </p:cNvPr>
          <p:cNvSpPr/>
          <p:nvPr/>
        </p:nvSpPr>
        <p:spPr>
          <a:xfrm>
            <a:off x="0" y="3060441"/>
            <a:ext cx="3718249" cy="374157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E11167F-A63A-46DD-88B4-E6E62D1730FC}"/>
              </a:ext>
            </a:extLst>
          </p:cNvPr>
          <p:cNvSpPr/>
          <p:nvPr/>
        </p:nvSpPr>
        <p:spPr>
          <a:xfrm>
            <a:off x="106524" y="3755924"/>
            <a:ext cx="4672639" cy="128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Passiamo al prossimo e ultimo reperto…</a:t>
            </a:r>
          </a:p>
          <a:p>
            <a:pPr algn="ctr"/>
            <a:r>
              <a:rPr lang="it-IT" dirty="0"/>
              <a:t>Si tratta di una spada con lama a foglia di salice da Alfedena (VI a.C.).</a:t>
            </a:r>
          </a:p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C157845-4939-44A0-88D4-A3E18000B2F9}"/>
              </a:ext>
            </a:extLst>
          </p:cNvPr>
          <p:cNvSpPr/>
          <p:nvPr/>
        </p:nvSpPr>
        <p:spPr>
          <a:xfrm>
            <a:off x="5645019" y="590935"/>
            <a:ext cx="4879911" cy="1903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Le armi dei sanniti sono conosciute grazie alle fonti letterarie  e iconografiche antiche ….ma soprattutto grazie ai corredi funerari delle numerose necropoli sannitiche.</a:t>
            </a:r>
          </a:p>
          <a:p>
            <a:pPr algn="ctr"/>
            <a:endParaRPr lang="it-IT" dirty="0"/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F45C1D-441D-469D-A26E-B2D571C032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30317" r="24801" b="26457"/>
          <a:stretch/>
        </p:blipFill>
        <p:spPr>
          <a:xfrm>
            <a:off x="7603528" y="2494382"/>
            <a:ext cx="4704204" cy="2964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8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2BBD190A-6A7E-492F-9BB2-CA32EE67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3130" y="0"/>
            <a:ext cx="12191980" cy="6901122"/>
          </a:xfrm>
          <a:prstGeom prst="rect">
            <a:avLst/>
          </a:prstGeom>
        </p:spPr>
      </p:pic>
      <p:pic>
        <p:nvPicPr>
          <p:cNvPr id="6" name="Immagine 2">
            <a:extLst>
              <a:ext uri="{FF2B5EF4-FFF2-40B4-BE49-F238E27FC236}">
                <a16:creationId xmlns:a16="http://schemas.microsoft.com/office/drawing/2014/main" id="{1ED663CA-EAD1-45F3-8048-312656559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-3110" y="-43122"/>
            <a:ext cx="12191980" cy="69011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5E9D83D-2400-496C-A1E6-740E9567A412}"/>
              </a:ext>
            </a:extLst>
          </p:cNvPr>
          <p:cNvSpPr/>
          <p:nvPr/>
        </p:nvSpPr>
        <p:spPr>
          <a:xfrm>
            <a:off x="4693298" y="1236306"/>
            <a:ext cx="7504922" cy="556104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F00ECD-7652-41D9-A003-185A1A9E8CF3}"/>
              </a:ext>
            </a:extLst>
          </p:cNvPr>
          <p:cNvSpPr/>
          <p:nvPr/>
        </p:nvSpPr>
        <p:spPr>
          <a:xfrm>
            <a:off x="0" y="3032448"/>
            <a:ext cx="3848878" cy="382555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435770A-C256-4055-BBAD-7B92278F05EF}"/>
              </a:ext>
            </a:extLst>
          </p:cNvPr>
          <p:cNvSpPr/>
          <p:nvPr/>
        </p:nvSpPr>
        <p:spPr>
          <a:xfrm>
            <a:off x="4777272" y="684241"/>
            <a:ext cx="4879911" cy="1903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In ultimo, posso mostrarvi alcune vetrine di musei con gli elementi delle armature e armi dei nostri guerrieri sannitici…..</a:t>
            </a:r>
          </a:p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0A3FEF-7534-4831-AFD2-1EE1FACAC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8" t="9017" r="31583" b="16259"/>
          <a:stretch/>
        </p:blipFill>
        <p:spPr>
          <a:xfrm>
            <a:off x="421631" y="3023057"/>
            <a:ext cx="3706947" cy="38349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BB3C079-281E-4E5E-92AD-477C044018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20" t="10927" r="45451" b="12509"/>
          <a:stretch/>
        </p:blipFill>
        <p:spPr>
          <a:xfrm>
            <a:off x="4766183" y="2893616"/>
            <a:ext cx="2922671" cy="38576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FFA44E9-209A-495B-A753-12A19886DD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87" t="49487" r="37981" b="23975"/>
          <a:stretch/>
        </p:blipFill>
        <p:spPr>
          <a:xfrm>
            <a:off x="7968554" y="3808646"/>
            <a:ext cx="3697610" cy="21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0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D2407CF5-08A1-4C60-89E2-78B0BCF92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Bolla: nuvola 2">
            <a:extLst>
              <a:ext uri="{FF2B5EF4-FFF2-40B4-BE49-F238E27FC236}">
                <a16:creationId xmlns:a16="http://schemas.microsoft.com/office/drawing/2014/main" id="{1720D623-2957-4125-A61C-278A408B4661}"/>
              </a:ext>
            </a:extLst>
          </p:cNvPr>
          <p:cNvSpPr/>
          <p:nvPr/>
        </p:nvSpPr>
        <p:spPr>
          <a:xfrm rot="420000">
            <a:off x="4823031" y="71038"/>
            <a:ext cx="2861091" cy="156713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"Bene, siamo giunti alla fine"</a:t>
            </a:r>
          </a:p>
        </p:txBody>
      </p:sp>
      <p:sp>
        <p:nvSpPr>
          <p:cNvPr id="4" name="Bolla: nuvola 3">
            <a:extLst>
              <a:ext uri="{FF2B5EF4-FFF2-40B4-BE49-F238E27FC236}">
                <a16:creationId xmlns:a16="http://schemas.microsoft.com/office/drawing/2014/main" id="{DE3857E9-11D2-417B-826E-2C5C012138AB}"/>
              </a:ext>
            </a:extLst>
          </p:cNvPr>
          <p:cNvSpPr/>
          <p:nvPr/>
        </p:nvSpPr>
        <p:spPr>
          <a:xfrm rot="540000">
            <a:off x="3643577" y="3054941"/>
            <a:ext cx="2674187" cy="155275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"Spero abbiate trovato l’argomento interessante" </a:t>
            </a:r>
          </a:p>
        </p:txBody>
      </p:sp>
      <p:sp>
        <p:nvSpPr>
          <p:cNvPr id="5" name="Bolla: nuvola 4">
            <a:extLst>
              <a:ext uri="{FF2B5EF4-FFF2-40B4-BE49-F238E27FC236}">
                <a16:creationId xmlns:a16="http://schemas.microsoft.com/office/drawing/2014/main" id="{9B05669D-CA78-40D5-BDF0-48BF8CAF6308}"/>
              </a:ext>
            </a:extLst>
          </p:cNvPr>
          <p:cNvSpPr/>
          <p:nvPr/>
        </p:nvSpPr>
        <p:spPr>
          <a:xfrm rot="-300000">
            <a:off x="8870619" y="1282722"/>
            <a:ext cx="3076752" cy="188343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 “Alla prossima!"</a:t>
            </a: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EE2B068B-7BF8-41F8-8FB6-AD34355F2397}"/>
              </a:ext>
            </a:extLst>
          </p:cNvPr>
          <p:cNvSpPr txBox="1"/>
          <p:nvPr/>
        </p:nvSpPr>
        <p:spPr>
          <a:xfrm>
            <a:off x="2842592" y="3209454"/>
            <a:ext cx="6506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9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1000"/>
    </mc:Choice>
    <mc:Fallback xmlns=""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83316-C79C-434D-8292-BEE4D8E1C218}"/>
              </a:ext>
            </a:extLst>
          </p:cNvPr>
          <p:cNvSpPr txBox="1"/>
          <p:nvPr/>
        </p:nvSpPr>
        <p:spPr>
          <a:xfrm>
            <a:off x="1366157" y="772886"/>
            <a:ext cx="9857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BlBLIOGRAFIA</a:t>
            </a:r>
            <a:r>
              <a:rPr lang="it-IT" dirty="0"/>
              <a:t> e SITOGRAFIA</a:t>
            </a:r>
          </a:p>
          <a:p>
            <a:endParaRPr lang="it-IT" dirty="0"/>
          </a:p>
          <a:p>
            <a:r>
              <a:rPr lang="it-IT" dirty="0"/>
              <a:t>AA. VV. in </a:t>
            </a:r>
            <a:r>
              <a:rPr lang="it-IT" i="1" dirty="0"/>
              <a:t>Studi sull’Italia dei Sanniti</a:t>
            </a:r>
            <a:r>
              <a:rPr lang="it-IT" dirty="0"/>
              <a:t>, a cura di </a:t>
            </a:r>
            <a:r>
              <a:rPr lang="it-IT" cap="small" dirty="0"/>
              <a:t>A. La Regina, </a:t>
            </a:r>
            <a:r>
              <a:rPr lang="it-IT" dirty="0"/>
              <a:t>Milano 2001.</a:t>
            </a:r>
          </a:p>
          <a:p>
            <a:r>
              <a:rPr lang="it-IT" cap="small" dirty="0"/>
              <a:t>R. </a:t>
            </a:r>
            <a:r>
              <a:rPr lang="it-IT" cap="small" dirty="0" err="1"/>
              <a:t>Benassai</a:t>
            </a:r>
            <a:r>
              <a:rPr lang="it-IT" cap="small" dirty="0"/>
              <a:t>, </a:t>
            </a:r>
            <a:r>
              <a:rPr lang="it-IT" i="1" dirty="0"/>
              <a:t>La pittura dei Campani e dei Sanniti</a:t>
            </a:r>
            <a:r>
              <a:rPr lang="it-IT" dirty="0"/>
              <a:t>, in Atlante Tematico di Topografia Antica, suppl. IX, Roma 2001.</a:t>
            </a:r>
          </a:p>
          <a:p>
            <a:r>
              <a:rPr lang="it-IT" cap="small" dirty="0"/>
              <a:t>G. Tagliamonte, «</a:t>
            </a:r>
            <a:r>
              <a:rPr lang="it-IT" dirty="0"/>
              <a:t>Dediche di armi nei santuari sannitici», in </a:t>
            </a:r>
            <a:r>
              <a:rPr lang="es-ES" b="0" i="1" dirty="0">
                <a:solidFill>
                  <a:srgbClr val="000000"/>
                </a:solidFill>
                <a:effectLst/>
              </a:rPr>
              <a:t>Cuadernos de Prehistoria y Arqueología de la Universidad Autónoma de Madrid </a:t>
            </a:r>
            <a:r>
              <a:rPr lang="it-IT" dirty="0"/>
              <a:t> 29-29, 2002-2003, pp. 95-125.</a:t>
            </a:r>
          </a:p>
          <a:p>
            <a:r>
              <a:rPr lang="it-IT" cap="small" dirty="0"/>
              <a:t>G. Tagliamonte</a:t>
            </a:r>
            <a:r>
              <a:rPr lang="it-IT" dirty="0"/>
              <a:t>, I Sanniti, Milano 1997.</a:t>
            </a:r>
          </a:p>
          <a:p>
            <a:r>
              <a:rPr lang="it-IT" cap="small" dirty="0"/>
              <a:t>G. Tagliamonte</a:t>
            </a:r>
            <a:r>
              <a:rPr lang="it-IT" dirty="0"/>
              <a:t>, </a:t>
            </a:r>
            <a:r>
              <a:rPr lang="it-IT" cap="small" dirty="0"/>
              <a:t>« </a:t>
            </a:r>
            <a:r>
              <a:rPr lang="it-IT" dirty="0"/>
              <a:t>Note sulla circolazione degli elmi nell’Abruzzo e nel Molise preromani», in </a:t>
            </a:r>
            <a:r>
              <a:rPr lang="it-IT" i="1" dirty="0"/>
              <a:t>Mélanges de l’ École </a:t>
            </a:r>
            <a:r>
              <a:rPr lang="it-IT" i="1" dirty="0" err="1"/>
              <a:t>Française</a:t>
            </a:r>
            <a:r>
              <a:rPr lang="it-IT" i="1" dirty="0"/>
              <a:t> de Rome </a:t>
            </a:r>
            <a:r>
              <a:rPr lang="it-IT" dirty="0"/>
              <a:t>115, 2003, pp. 129-175.</a:t>
            </a:r>
          </a:p>
          <a:p>
            <a:endParaRPr lang="it-IT" dirty="0"/>
          </a:p>
          <a:p>
            <a:r>
              <a:rPr lang="it-IT" dirty="0"/>
              <a:t>www.sanniti.info</a:t>
            </a:r>
          </a:p>
          <a:p>
            <a:r>
              <a:rPr lang="it-IT" dirty="0"/>
              <a:t>www.musei.molise.beniculturali.it</a:t>
            </a:r>
          </a:p>
          <a:p>
            <a:r>
              <a:rPr lang="it-IT" dirty="0"/>
              <a:t>www.roma-victrix.com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78FD0A-02B3-4436-8689-8D76F2955312}"/>
              </a:ext>
            </a:extLst>
          </p:cNvPr>
          <p:cNvSpPr txBox="1"/>
          <p:nvPr/>
        </p:nvSpPr>
        <p:spPr>
          <a:xfrm>
            <a:off x="7173686" y="5840185"/>
            <a:ext cx="506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Da un’idea di F. </a:t>
            </a:r>
            <a:r>
              <a:rPr lang="it-IT" i="1" dirty="0" err="1"/>
              <a:t>Falato</a:t>
            </a:r>
            <a:r>
              <a:rPr lang="it-IT" i="1" dirty="0"/>
              <a:t>, rielaborato da S. Mataluna</a:t>
            </a:r>
          </a:p>
        </p:txBody>
      </p:sp>
    </p:spTree>
    <p:extLst>
      <p:ext uri="{BB962C8B-B14F-4D97-AF65-F5344CB8AC3E}">
        <p14:creationId xmlns:p14="http://schemas.microsoft.com/office/powerpoint/2010/main" val="416517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ipario, arredamento, interni, stanza&#10;&#10;Descrizione generata automaticamente">
            <a:extLst>
              <a:ext uri="{FF2B5EF4-FFF2-40B4-BE49-F238E27FC236}">
                <a16:creationId xmlns:a16="http://schemas.microsoft.com/office/drawing/2014/main" id="{D2027E69-CD9D-4B16-A8A3-44D431745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44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353">
        <p15:prstTrans prst="airplane"/>
      </p:transition>
    </mc:Choice>
    <mc:Fallback xmlns="">
      <p:transition spd="slow" advTm="235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edendo, computer, arancia, portatile&#10;&#10;Descrizione generata automaticamente">
            <a:extLst>
              <a:ext uri="{FF2B5EF4-FFF2-40B4-BE49-F238E27FC236}">
                <a16:creationId xmlns:a16="http://schemas.microsoft.com/office/drawing/2014/main" id="{D47AD609-FEC8-4ED8-8FA9-CB78D7AE4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magine 3" descr="Immagine che contiene persona, giocattolo, tenendo, donna&#10;&#10;Descrizione generata automaticamente">
            <a:extLst>
              <a:ext uri="{FF2B5EF4-FFF2-40B4-BE49-F238E27FC236}">
                <a16:creationId xmlns:a16="http://schemas.microsoft.com/office/drawing/2014/main" id="{833B78FF-6EEB-433B-8C35-EBA547040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323" y="1997489"/>
            <a:ext cx="2228850" cy="3352800"/>
          </a:xfrm>
          <a:prstGeom prst="rect">
            <a:avLst/>
          </a:prstGeom>
          <a:ln>
            <a:noFill/>
          </a:ln>
        </p:spPr>
      </p:pic>
      <p:sp>
        <p:nvSpPr>
          <p:cNvPr id="5" name="Bolla: nuvola 4">
            <a:extLst>
              <a:ext uri="{FF2B5EF4-FFF2-40B4-BE49-F238E27FC236}">
                <a16:creationId xmlns:a16="http://schemas.microsoft.com/office/drawing/2014/main" id="{437A2E01-F109-4516-ABD9-73BA45DDE5FD}"/>
              </a:ext>
            </a:extLst>
          </p:cNvPr>
          <p:cNvSpPr/>
          <p:nvPr/>
        </p:nvSpPr>
        <p:spPr>
          <a:xfrm rot="300000">
            <a:off x="6337162" y="179618"/>
            <a:ext cx="4240540" cy="2720077"/>
          </a:xfrm>
          <a:prstGeom prst="cloud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" Signore e signori, </a:t>
            </a:r>
            <a:r>
              <a:rPr lang="it-IT" b="1" dirty="0"/>
              <a:t>bentrovati!</a:t>
            </a:r>
          </a:p>
          <a:p>
            <a:pPr algn="ctr"/>
            <a:r>
              <a:rPr lang="it-IT" b="1" dirty="0"/>
              <a:t>Oggi parleremo delle armi e armature del valoroso popolo Sannita</a:t>
            </a:r>
            <a:r>
              <a:rPr lang="it-IT" dirty="0"/>
              <a:t>"</a:t>
            </a:r>
          </a:p>
        </p:txBody>
      </p:sp>
      <p:sp>
        <p:nvSpPr>
          <p:cNvPr id="7" name="Bolla: nuvola 6">
            <a:extLst>
              <a:ext uri="{FF2B5EF4-FFF2-40B4-BE49-F238E27FC236}">
                <a16:creationId xmlns:a16="http://schemas.microsoft.com/office/drawing/2014/main" id="{415E2581-D1F2-431E-B6D8-D05AD6A67814}"/>
              </a:ext>
            </a:extLst>
          </p:cNvPr>
          <p:cNvSpPr/>
          <p:nvPr/>
        </p:nvSpPr>
        <p:spPr>
          <a:xfrm rot="420000">
            <a:off x="6813482" y="467766"/>
            <a:ext cx="3108453" cy="2143781"/>
          </a:xfrm>
          <a:prstGeom prst="cloud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 "</a:t>
            </a:r>
            <a:r>
              <a:rPr lang="it-IT" dirty="0" err="1"/>
              <a:t>Pronti?Partiamo</a:t>
            </a:r>
            <a:r>
              <a:rPr lang="it-IT" dirty="0"/>
              <a:t>!"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15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2871">
        <p15:prstTrans prst="curtains"/>
      </p:transition>
    </mc:Choice>
    <mc:Fallback xmlns="">
      <p:transition spd="slow" advTm="12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6C331B-233D-4495-93CB-C7AD86C93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umetto: rettangolo 4">
            <a:extLst>
              <a:ext uri="{FF2B5EF4-FFF2-40B4-BE49-F238E27FC236}">
                <a16:creationId xmlns:a16="http://schemas.microsoft.com/office/drawing/2014/main" id="{EDB9459A-8B0A-4DE1-AD60-5BEB9B0613FE}"/>
              </a:ext>
            </a:extLst>
          </p:cNvPr>
          <p:cNvSpPr/>
          <p:nvPr/>
        </p:nvSpPr>
        <p:spPr>
          <a:xfrm>
            <a:off x="4776452" y="57891"/>
            <a:ext cx="3204881" cy="2364439"/>
          </a:xfrm>
          <a:prstGeom prst="wedge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"Ciao e benvenuti nel Museo dei Cartoons…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Qui sono custoditi una serie di reperti archeologici di epoca sannitica".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88449B18-09F3-40B0-B578-60F55FA17C71}"/>
              </a:ext>
            </a:extLst>
          </p:cNvPr>
          <p:cNvSpPr/>
          <p:nvPr/>
        </p:nvSpPr>
        <p:spPr>
          <a:xfrm>
            <a:off x="4996954" y="214773"/>
            <a:ext cx="2879910" cy="2050674"/>
          </a:xfrm>
          <a:prstGeom prst="wedge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"Non temere!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Per ciascuno di essi ti verrà data una spiegazione,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mi raccomando presta attenzione…"</a:t>
            </a:r>
          </a:p>
        </p:txBody>
      </p:sp>
      <p:pic>
        <p:nvPicPr>
          <p:cNvPr id="7" name="Immagine 7" descr="Immagine che contiene cravatta, indossando, persona, tuta&#10;&#10;Descrizione generata automaticamente">
            <a:extLst>
              <a:ext uri="{FF2B5EF4-FFF2-40B4-BE49-F238E27FC236}">
                <a16:creationId xmlns:a16="http://schemas.microsoft.com/office/drawing/2014/main" id="{0C971395-6B74-4C08-8E96-97454911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355" y="3359615"/>
            <a:ext cx="3505199" cy="3348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33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8F1D7404-B536-4362-9E1B-4B639E7F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5" y="-3514"/>
            <a:ext cx="12201471" cy="686177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1D147E00-FEBE-4581-BD07-B897F00B301C}"/>
              </a:ext>
            </a:extLst>
          </p:cNvPr>
          <p:cNvSpPr/>
          <p:nvPr/>
        </p:nvSpPr>
        <p:spPr>
          <a:xfrm>
            <a:off x="4989123" y="582464"/>
            <a:ext cx="2688564" cy="162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"Partiamo dai reperti presenti nella teca…"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DA893D8-6062-4673-9D27-9BA9A341E3A9}"/>
              </a:ext>
            </a:extLst>
          </p:cNvPr>
          <p:cNvCxnSpPr/>
          <p:nvPr/>
        </p:nvCxnSpPr>
        <p:spPr>
          <a:xfrm flipV="1">
            <a:off x="4541627" y="1385797"/>
            <a:ext cx="891396" cy="6469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B58D5B1-0F1E-4C92-83A0-31838BBD03B2}"/>
              </a:ext>
            </a:extLst>
          </p:cNvPr>
          <p:cNvCxnSpPr/>
          <p:nvPr/>
        </p:nvCxnSpPr>
        <p:spPr>
          <a:xfrm>
            <a:off x="6170762" y="2051650"/>
            <a:ext cx="388188" cy="18403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A2856273-A78B-45A8-B3D3-8FE56F96657E}"/>
              </a:ext>
            </a:extLst>
          </p:cNvPr>
          <p:cNvSpPr/>
          <p:nvPr/>
        </p:nvSpPr>
        <p:spPr>
          <a:xfrm>
            <a:off x="8545720" y="3582955"/>
            <a:ext cx="3537423" cy="3214396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112AABC-49B7-4E8D-9BFB-EF5F3FF40999}"/>
              </a:ext>
            </a:extLst>
          </p:cNvPr>
          <p:cNvSpPr/>
          <p:nvPr/>
        </p:nvSpPr>
        <p:spPr>
          <a:xfrm>
            <a:off x="-46653" y="3037110"/>
            <a:ext cx="3694922" cy="3792894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2CE35B07-E47A-47E1-B6C5-0D1A29EB3698}"/>
              </a:ext>
            </a:extLst>
          </p:cNvPr>
          <p:cNvSpPr/>
          <p:nvPr/>
        </p:nvSpPr>
        <p:spPr>
          <a:xfrm>
            <a:off x="10333654" y="2207105"/>
            <a:ext cx="1858346" cy="1624640"/>
          </a:xfrm>
          <a:prstGeom prst="triangle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29F9AA8-6180-4B7D-88AC-282387A3B2E8}"/>
              </a:ext>
            </a:extLst>
          </p:cNvPr>
          <p:cNvSpPr/>
          <p:nvPr/>
        </p:nvSpPr>
        <p:spPr>
          <a:xfrm>
            <a:off x="11621278" y="2584580"/>
            <a:ext cx="405881" cy="844420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99E0D30-C261-4EA1-BD0F-311C02005EEC}"/>
              </a:ext>
            </a:extLst>
          </p:cNvPr>
          <p:cNvSpPr/>
          <p:nvPr/>
        </p:nvSpPr>
        <p:spPr>
          <a:xfrm>
            <a:off x="5561762" y="2987646"/>
            <a:ext cx="1919235" cy="3792894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CBFA4DB-A7DC-4D98-8CFD-06B170924F27}"/>
              </a:ext>
            </a:extLst>
          </p:cNvPr>
          <p:cNvSpPr/>
          <p:nvPr/>
        </p:nvSpPr>
        <p:spPr>
          <a:xfrm>
            <a:off x="4192794" y="2987646"/>
            <a:ext cx="3766194" cy="353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Possiamo ammirare una coppia di schinieri.</a:t>
            </a:r>
          </a:p>
          <a:p>
            <a:pPr algn="ctr"/>
            <a:r>
              <a:rPr lang="it-IT" dirty="0"/>
              <a:t>Lo schiniere è la parte dell'armatura che proteggeva la gamba del soldato (dal malleolo al ginocchio).</a:t>
            </a:r>
          </a:p>
          <a:p>
            <a:pPr algn="ctr"/>
            <a:r>
              <a:rPr lang="it-IT" dirty="0"/>
              <a:t>L’esemplare esposto è in lamina bronzea decorato con una sottile incisione.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1CC9B95-52E0-4BB6-94D7-D8C79981E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8" b="45906"/>
          <a:stretch/>
        </p:blipFill>
        <p:spPr>
          <a:xfrm>
            <a:off x="8125182" y="-2362198"/>
            <a:ext cx="6000675" cy="3537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312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 advTm="15000">
        <p14:glitter pattern="hexagon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2" descr="Immagine che contiene torta, cibo, fetta, pizza&#10;&#10;Descrizione generata automaticamente">
            <a:extLst>
              <a:ext uri="{FF2B5EF4-FFF2-40B4-BE49-F238E27FC236}">
                <a16:creationId xmlns:a16="http://schemas.microsoft.com/office/drawing/2014/main" id="{ADBBDF34-6DAC-41A9-9B87-EC8FF0E2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0" y="608133"/>
            <a:ext cx="7098207" cy="57286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magine 9">
            <a:extLst>
              <a:ext uri="{FF2B5EF4-FFF2-40B4-BE49-F238E27FC236}">
                <a16:creationId xmlns:a16="http://schemas.microsoft.com/office/drawing/2014/main" id="{CCCC8A48-0AB4-4636-AD36-01789214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82" y="3839135"/>
            <a:ext cx="1230407" cy="1241613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316C2BE7-7E35-4E7C-8323-533B9605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1" y="4231340"/>
            <a:ext cx="1185584" cy="1185584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79340F-922C-464F-A09F-C18CF9C99CFD}"/>
              </a:ext>
            </a:extLst>
          </p:cNvPr>
          <p:cNvCxnSpPr/>
          <p:nvPr/>
        </p:nvCxnSpPr>
        <p:spPr>
          <a:xfrm>
            <a:off x="8518859" y="3084596"/>
            <a:ext cx="912394" cy="912394"/>
          </a:xfrm>
          <a:prstGeom prst="straightConnector1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C14166F7-373F-4CDE-96AA-0572C47D36B9}"/>
              </a:ext>
            </a:extLst>
          </p:cNvPr>
          <p:cNvSpPr/>
          <p:nvPr/>
        </p:nvSpPr>
        <p:spPr>
          <a:xfrm>
            <a:off x="7809497" y="610604"/>
            <a:ext cx="3769893" cy="280736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ea typeface="+mn-lt"/>
                <a:cs typeface="+mn-lt"/>
              </a:rPr>
              <a:t>Troviamo riscontro di questi esemplari anche dalle fonti iconografiche.</a:t>
            </a:r>
          </a:p>
          <a:p>
            <a:r>
              <a:rPr lang="it-IT" dirty="0">
                <a:ea typeface="+mn-lt"/>
                <a:cs typeface="+mn-lt"/>
              </a:rPr>
              <a:t>In particolare, da un affresco di una tomba di Nola del IV </a:t>
            </a:r>
            <a:r>
              <a:rPr lang="it-IT" dirty="0" err="1">
                <a:ea typeface="+mn-lt"/>
                <a:cs typeface="+mn-lt"/>
              </a:rPr>
              <a:t>a.C</a:t>
            </a:r>
            <a:r>
              <a:rPr lang="it-IT" dirty="0">
                <a:ea typeface="+mn-lt"/>
                <a:cs typeface="+mn-lt"/>
              </a:rPr>
              <a:t> possiamo trovare riscontro nella raffigurazione degli schinieri.</a:t>
            </a:r>
            <a:endParaRPr lang="it-IT" dirty="0"/>
          </a:p>
        </p:txBody>
      </p:sp>
      <p:pic>
        <p:nvPicPr>
          <p:cNvPr id="13" name="Immagine 13" descr="Immagine che contiene persona, giocattolo, bambola, tenendo&#10;&#10;Descrizione generata automaticamente">
            <a:extLst>
              <a:ext uri="{FF2B5EF4-FFF2-40B4-BE49-F238E27FC236}">
                <a16:creationId xmlns:a16="http://schemas.microsoft.com/office/drawing/2014/main" id="{71B9DDB8-3B86-478A-8C53-532850A8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987" y="2962835"/>
            <a:ext cx="22288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33FFCBE2-E952-40BC-B922-E34A4989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24A972-851D-4A2E-8A7D-BD2853BAF1D3}"/>
              </a:ext>
            </a:extLst>
          </p:cNvPr>
          <p:cNvSpPr/>
          <p:nvPr/>
        </p:nvSpPr>
        <p:spPr>
          <a:xfrm>
            <a:off x="6228184" y="3285430"/>
            <a:ext cx="1824134" cy="3404617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6304FC4-2722-4925-A20F-F7466190EFCF}"/>
              </a:ext>
            </a:extLst>
          </p:cNvPr>
          <p:cNvCxnSpPr/>
          <p:nvPr/>
        </p:nvCxnSpPr>
        <p:spPr>
          <a:xfrm>
            <a:off x="8685901" y="3244071"/>
            <a:ext cx="920150" cy="9201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8320DEE1-46C3-4561-84C0-12A61EA5D09C}"/>
              </a:ext>
            </a:extLst>
          </p:cNvPr>
          <p:cNvSpPr/>
          <p:nvPr/>
        </p:nvSpPr>
        <p:spPr>
          <a:xfrm>
            <a:off x="7669763" y="881743"/>
            <a:ext cx="3242388" cy="2304568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93219C1-E894-458B-A0C7-1B20A9F57D19}"/>
              </a:ext>
            </a:extLst>
          </p:cNvPr>
          <p:cNvSpPr/>
          <p:nvPr/>
        </p:nvSpPr>
        <p:spPr>
          <a:xfrm>
            <a:off x="4596379" y="1747158"/>
            <a:ext cx="4624081" cy="2359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"…ma andiamo avanti…</a:t>
            </a:r>
          </a:p>
          <a:p>
            <a:pPr algn="ctr"/>
            <a:r>
              <a:rPr lang="it-IT" dirty="0"/>
              <a:t>altro elemento, fondamentale dell'equipaggiamento sannita, era l'elmo che proteggeva la testa del guerriero. </a:t>
            </a:r>
          </a:p>
          <a:p>
            <a:pPr algn="ctr"/>
            <a:r>
              <a:rPr lang="it-IT" dirty="0"/>
              <a:t>Sulla destra possiamo ammirare un esemplare del IV a.C., in lamina di bronzo, proveniente da Pietrabbondante".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83EB12C-A31C-4160-B56A-799B3D34145B}"/>
              </a:ext>
            </a:extLst>
          </p:cNvPr>
          <p:cNvSpPr/>
          <p:nvPr/>
        </p:nvSpPr>
        <p:spPr>
          <a:xfrm>
            <a:off x="0" y="3065101"/>
            <a:ext cx="3786097" cy="3750906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5FE10A-6F42-4562-BF3E-92FBC1BEC1C4}"/>
              </a:ext>
            </a:extLst>
          </p:cNvPr>
          <p:cNvSpPr/>
          <p:nvPr/>
        </p:nvSpPr>
        <p:spPr>
          <a:xfrm>
            <a:off x="10716208" y="1026367"/>
            <a:ext cx="704461" cy="1712168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DE8B024-2D6E-45BE-A99F-DD932E6F7A19}"/>
              </a:ext>
            </a:extLst>
          </p:cNvPr>
          <p:cNvSpPr/>
          <p:nvPr/>
        </p:nvSpPr>
        <p:spPr>
          <a:xfrm>
            <a:off x="10814180" y="2659224"/>
            <a:ext cx="321906" cy="312576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6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2000">
        <p159:morph option="byObject"/>
      </p:transition>
    </mc:Choice>
    <mc:Fallback xmlns="">
      <p:transition spd="slow" advClick="0" advTm="1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2BBD190A-6A7E-492F-9BB2-CA32EE67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3130" y="0"/>
            <a:ext cx="12191980" cy="6901122"/>
          </a:xfrm>
          <a:prstGeom prst="rect">
            <a:avLst/>
          </a:prstGeom>
        </p:spPr>
      </p:pic>
      <p:pic>
        <p:nvPicPr>
          <p:cNvPr id="6" name="Immagine 2">
            <a:extLst>
              <a:ext uri="{FF2B5EF4-FFF2-40B4-BE49-F238E27FC236}">
                <a16:creationId xmlns:a16="http://schemas.microsoft.com/office/drawing/2014/main" id="{1ED663CA-EAD1-45F3-8048-312656559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 b="1"/>
          <a:stretch/>
        </p:blipFill>
        <p:spPr>
          <a:xfrm>
            <a:off x="-3110" y="-43122"/>
            <a:ext cx="12191980" cy="69011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5E9D83D-2400-496C-A1E6-740E9567A412}"/>
              </a:ext>
            </a:extLst>
          </p:cNvPr>
          <p:cNvSpPr/>
          <p:nvPr/>
        </p:nvSpPr>
        <p:spPr>
          <a:xfrm>
            <a:off x="4693298" y="1236306"/>
            <a:ext cx="7504922" cy="5561045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F00ECD-7652-41D9-A003-185A1A9E8CF3}"/>
              </a:ext>
            </a:extLst>
          </p:cNvPr>
          <p:cNvSpPr/>
          <p:nvPr/>
        </p:nvSpPr>
        <p:spPr>
          <a:xfrm>
            <a:off x="0" y="3032448"/>
            <a:ext cx="3848878" cy="3825552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A3F383D-0A71-4D51-8582-6F9D4B2E56A0}"/>
              </a:ext>
            </a:extLst>
          </p:cNvPr>
          <p:cNvSpPr/>
          <p:nvPr/>
        </p:nvSpPr>
        <p:spPr>
          <a:xfrm>
            <a:off x="4312063" y="1132535"/>
            <a:ext cx="2352245" cy="187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…ma esistono anche tante altre tipologie di elmi del periodo sannitico….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E9504-338F-46FA-B856-6AD9950B2DB2}"/>
              </a:ext>
            </a:extLst>
          </p:cNvPr>
          <p:cNvSpPr txBox="1"/>
          <p:nvPr/>
        </p:nvSpPr>
        <p:spPr>
          <a:xfrm>
            <a:off x="8608532" y="6218662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da Orsogna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A08E30-BDDD-4691-8298-7FEDF3E99906}"/>
              </a:ext>
            </a:extLst>
          </p:cNvPr>
          <p:cNvSpPr txBox="1"/>
          <p:nvPr/>
        </p:nvSpPr>
        <p:spPr>
          <a:xfrm>
            <a:off x="8830246" y="2236431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da Torricella Peligna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BA1AA4-ADFC-4273-BF26-594A9FFB6C8E}"/>
              </a:ext>
            </a:extLst>
          </p:cNvPr>
          <p:cNvSpPr txBox="1"/>
          <p:nvPr/>
        </p:nvSpPr>
        <p:spPr>
          <a:xfrm>
            <a:off x="6967302" y="4420003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sud-italico calcidese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286A7F-E4F5-4207-8D61-DEC8A8070467}"/>
              </a:ext>
            </a:extLst>
          </p:cNvPr>
          <p:cNvSpPr txBox="1"/>
          <p:nvPr/>
        </p:nvSpPr>
        <p:spPr>
          <a:xfrm>
            <a:off x="8222774" y="4593091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da Pietrabbondante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DD604A-894F-43CE-A96F-3041266F6BB7}"/>
              </a:ext>
            </a:extLst>
          </p:cNvPr>
          <p:cNvSpPr txBox="1"/>
          <p:nvPr/>
        </p:nvSpPr>
        <p:spPr>
          <a:xfrm>
            <a:off x="6967302" y="6022985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tipo Montefortino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D28AE4-374E-47BB-9B09-8E9AB6AA26EB}"/>
              </a:ext>
            </a:extLst>
          </p:cNvPr>
          <p:cNvSpPr txBox="1"/>
          <p:nvPr/>
        </p:nvSpPr>
        <p:spPr>
          <a:xfrm>
            <a:off x="7006867" y="2604275"/>
            <a:ext cx="1877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Elmo di fattura corinzia da Campovalano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AC9158-BFCC-4519-914F-A18CA7F5AE68}"/>
              </a:ext>
            </a:extLst>
          </p:cNvPr>
          <p:cNvSpPr txBox="1"/>
          <p:nvPr/>
        </p:nvSpPr>
        <p:spPr>
          <a:xfrm>
            <a:off x="10305987" y="2599966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Elmi dal Santuario di Pietrabbondante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1B848A9-F9F3-40EB-A8C5-B1C9F30F0949}"/>
              </a:ext>
            </a:extLst>
          </p:cNvPr>
          <p:cNvSpPr txBox="1"/>
          <p:nvPr/>
        </p:nvSpPr>
        <p:spPr>
          <a:xfrm>
            <a:off x="5087850" y="5581697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Elmi dall’area molisana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2A6EF05-C871-4C65-B07C-E97B7C248BA1}"/>
              </a:ext>
            </a:extLst>
          </p:cNvPr>
          <p:cNvSpPr/>
          <p:nvPr/>
        </p:nvSpPr>
        <p:spPr>
          <a:xfrm>
            <a:off x="143937" y="3200399"/>
            <a:ext cx="3621528" cy="1060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Possiamo ammirarne qualche esemplare…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26" name="Immagine 25" descr="Immagine che contiene scuro, padella&#10;&#10;Descrizione generata automaticamente">
            <a:extLst>
              <a:ext uri="{FF2B5EF4-FFF2-40B4-BE49-F238E27FC236}">
                <a16:creationId xmlns:a16="http://schemas.microsoft.com/office/drawing/2014/main" id="{198655E7-1357-4FCB-91B8-6D1440DB3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9" y="673241"/>
            <a:ext cx="5236714" cy="620720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C9B2090-EA13-4044-B3C5-345B158104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1" y="3829200"/>
            <a:ext cx="6023836" cy="48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21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9A5B46C5-1E1C-478C-83BA-3FFBB4C2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" name="Freccia in su 4">
            <a:extLst>
              <a:ext uri="{FF2B5EF4-FFF2-40B4-BE49-F238E27FC236}">
                <a16:creationId xmlns:a16="http://schemas.microsoft.com/office/drawing/2014/main" id="{27F47494-E217-42BB-BF9F-62A7FD9A815D}"/>
              </a:ext>
            </a:extLst>
          </p:cNvPr>
          <p:cNvSpPr/>
          <p:nvPr/>
        </p:nvSpPr>
        <p:spPr>
          <a:xfrm rot="3540000">
            <a:off x="4387918" y="3261200"/>
            <a:ext cx="416944" cy="17684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13851DE-767C-4BE8-9B05-3146CCC9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184" y="2594998"/>
            <a:ext cx="5719781" cy="381157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B5B2885-75E7-4CB3-B906-168BA8FBFE19}"/>
              </a:ext>
            </a:extLst>
          </p:cNvPr>
          <p:cNvSpPr/>
          <p:nvPr/>
        </p:nvSpPr>
        <p:spPr>
          <a:xfrm>
            <a:off x="5980922" y="690465"/>
            <a:ext cx="6215723" cy="6102221"/>
          </a:xfrm>
          <a:prstGeom prst="rect">
            <a:avLst/>
          </a:prstGeom>
          <a:solidFill>
            <a:srgbClr val="DED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22B8A71-CA15-4D7C-BFA2-17C0D654118B}"/>
              </a:ext>
            </a:extLst>
          </p:cNvPr>
          <p:cNvSpPr/>
          <p:nvPr/>
        </p:nvSpPr>
        <p:spPr>
          <a:xfrm>
            <a:off x="5620082" y="2777170"/>
            <a:ext cx="5945155" cy="191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r>
              <a:rPr lang="it-IT" dirty="0"/>
              <a:t>La corazza era utilizzata per proteggere il torace del guerriero.</a:t>
            </a:r>
          </a:p>
          <a:p>
            <a:pPr algn="ctr"/>
            <a:r>
              <a:rPr lang="it-IT" dirty="0"/>
              <a:t>Solitamente, come vediamo nella vetrina accanto, era in bronzo e costituita da tre dischi.</a:t>
            </a:r>
          </a:p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6255B7F-275B-4114-B57B-DC400EE56BC1}"/>
              </a:ext>
            </a:extLst>
          </p:cNvPr>
          <p:cNvSpPr/>
          <p:nvPr/>
        </p:nvSpPr>
        <p:spPr>
          <a:xfrm>
            <a:off x="4731163" y="701499"/>
            <a:ext cx="3329708" cy="1462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Altri elementi tipici del guerriero sannita erano corazza e cinturone.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39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0.8|2.3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3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22715</TotalTime>
  <Words>629</Words>
  <Application>Microsoft Office PowerPoint</Application>
  <PresentationFormat>Widescreen</PresentationFormat>
  <Paragraphs>84</Paragraphs>
  <Slides>17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 Nova Light</vt:lpstr>
      <vt:lpstr>Bembo</vt:lpstr>
      <vt:lpstr>Calibri</vt:lpstr>
      <vt:lpstr>Times New Roman</vt:lpstr>
      <vt:lpstr>RetrospectVTI</vt:lpstr>
      <vt:lpstr>ARMI E ARMATURE DEL POPOLO SANNITA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Sabrina mataluna</cp:lastModifiedBy>
  <cp:revision>83</cp:revision>
  <dcterms:created xsi:type="dcterms:W3CDTF">2020-10-18T16:58:17Z</dcterms:created>
  <dcterms:modified xsi:type="dcterms:W3CDTF">2021-03-03T12:54:47Z</dcterms:modified>
</cp:coreProperties>
</file>